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61" r:id="rId4"/>
    <p:sldId id="288" r:id="rId5"/>
    <p:sldId id="258" r:id="rId6"/>
    <p:sldId id="287" r:id="rId7"/>
    <p:sldId id="289" r:id="rId8"/>
    <p:sldId id="290" r:id="rId9"/>
    <p:sldId id="291" r:id="rId10"/>
    <p:sldId id="259" r:id="rId11"/>
    <p:sldId id="260" r:id="rId12"/>
    <p:sldId id="292" r:id="rId13"/>
    <p:sldId id="263" r:id="rId14"/>
    <p:sldId id="264" r:id="rId15"/>
    <p:sldId id="265" r:id="rId16"/>
    <p:sldId id="262" r:id="rId17"/>
    <p:sldId id="266" r:id="rId18"/>
    <p:sldId id="267" r:id="rId19"/>
    <p:sldId id="268" r:id="rId20"/>
    <p:sldId id="297" r:id="rId21"/>
    <p:sldId id="269" r:id="rId22"/>
    <p:sldId id="270" r:id="rId23"/>
    <p:sldId id="271" r:id="rId24"/>
    <p:sldId id="294" r:id="rId25"/>
    <p:sldId id="272" r:id="rId26"/>
    <p:sldId id="273" r:id="rId27"/>
    <p:sldId id="278" r:id="rId28"/>
    <p:sldId id="284" r:id="rId29"/>
    <p:sldId id="285" r:id="rId30"/>
    <p:sldId id="286" r:id="rId31"/>
    <p:sldId id="276" r:id="rId32"/>
    <p:sldId id="277" r:id="rId33"/>
    <p:sldId id="295" r:id="rId34"/>
    <p:sldId id="279" r:id="rId35"/>
    <p:sldId id="280" r:id="rId36"/>
    <p:sldId id="281" r:id="rId37"/>
    <p:sldId id="282" r:id="rId38"/>
    <p:sldId id="296" r:id="rId39"/>
    <p:sldId id="283" r:id="rId40"/>
    <p:sldId id="293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c4" initials="p" lastIdx="1" clrIdx="0">
    <p:extLst>
      <p:ext uri="{19B8F6BF-5375-455C-9EA6-DF929625EA0E}">
        <p15:presenceInfo xmlns:p15="http://schemas.microsoft.com/office/powerpoint/2012/main" userId="pc4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64" d="100"/>
          <a:sy n="64" d="100"/>
        </p:scale>
        <p:origin x="680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6-07T11:40:50.889" idx="1">
    <p:pos x="10" y="10"/>
    <p:text/>
    <p:extLst>
      <p:ext uri="{C676402C-5697-4E1C-873F-D02D1690AC5C}">
        <p15:threadingInfo xmlns:p15="http://schemas.microsoft.com/office/powerpoint/2012/main" timeZoneBias="-12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641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986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642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631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879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092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903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235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3001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845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501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cs-CZ"/>
              <a:t>Po kliknutí můžete upravovat styly textu v předloze.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056453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9741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329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75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1782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00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F50809F-4210-4002-B029-63C4DB5E29BA}" type="datetimeFigureOut">
              <a:rPr lang="cs-CZ" smtClean="0"/>
              <a:t>25.06.2021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9988BB-BB14-4098-BA10-ED145B239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4404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5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8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5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6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hyperlink" Target="http://www.dolnipoustevna.cz/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8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5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8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4A422C0-1267-40C7-9A6C-BCAA7A5A02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SPORTOVNÍ HALA V DOLNÍ POUSTEVNĚ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7FB73876-DEF9-4471-B78C-652ED1D4BA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6305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87"/>
    </mc:Choice>
    <mc:Fallback xmlns="">
      <p:transition spd="slow" advTm="1468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F229677-B9BD-47C4-876D-3D83EADD4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/>
              <a:t>Vítáme Vás na Slavnostním otevření Sportovní haly v Dolní Poustevně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B163EE73-D155-4E45-94A9-F82AD467CD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540" y="2015192"/>
            <a:ext cx="9704569" cy="4574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225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72"/>
    </mc:Choice>
    <mc:Fallback xmlns="">
      <p:transition spd="slow" advTm="2637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047E800-EA86-4C08-A15D-2752BEF1F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FD2FD777-F415-4D7E-AAD3-968F55F129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3697" y="1317316"/>
            <a:ext cx="4989484" cy="3266438"/>
          </a:xfr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A697E42A-7CC2-4AEF-97B1-BA859BC03A8A}"/>
              </a:ext>
            </a:extLst>
          </p:cNvPr>
          <p:cNvSpPr txBox="1"/>
          <p:nvPr/>
        </p:nvSpPr>
        <p:spPr>
          <a:xfrm>
            <a:off x="1478265" y="1717794"/>
            <a:ext cx="4157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Původně na současném místě sportovní haly stála cihelna majitele Františka </a:t>
            </a:r>
            <a:r>
              <a:rPr lang="cs-CZ" dirty="0" err="1"/>
              <a:t>Maschkeho</a:t>
            </a:r>
            <a:r>
              <a:rPr lang="cs-CZ" dirty="0"/>
              <a:t>.</a:t>
            </a:r>
          </a:p>
        </p:txBody>
      </p:sp>
      <p:pic>
        <p:nvPicPr>
          <p:cNvPr id="12" name="Obrázek 11">
            <a:extLst>
              <a:ext uri="{FF2B5EF4-FFF2-40B4-BE49-F238E27FC236}">
                <a16:creationId xmlns:a16="http://schemas.microsoft.com/office/drawing/2014/main" id="{7BECCC75-D3A0-45A2-A919-62E64C5018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19" y="3195084"/>
            <a:ext cx="5396307" cy="3372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392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50"/>
    </mc:Choice>
    <mc:Fallback xmlns="">
      <p:transition spd="slow" advTm="2415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683189D-7305-4C9D-BCF6-125A9793D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</a:t>
            </a:r>
            <a:br>
              <a:rPr lang="cs-CZ" dirty="0"/>
            </a:br>
            <a:r>
              <a:rPr lang="cs-CZ" dirty="0"/>
              <a:t>Zasazení základního kamene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317C6C1-5454-4A94-BFE6-BAE4E8E12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23101"/>
            <a:ext cx="8946541" cy="4195481"/>
          </a:xfrm>
        </p:spPr>
        <p:txBody>
          <a:bodyPr/>
          <a:lstStyle/>
          <a:p>
            <a:r>
              <a:rPr lang="cs-CZ" sz="2000" dirty="0"/>
              <a:t>22. 10. 1977 – zasazen základní kámen k výstavbě</a:t>
            </a:r>
          </a:p>
          <a:p>
            <a:endParaRPr lang="cs-CZ" dirty="0"/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8F2941CD-2E98-4732-ACA3-ACB884691F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3689" y="2603016"/>
            <a:ext cx="5867879" cy="4026384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8DA09BBF-0679-43BD-8900-CDEBDFF0C6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966" y="2603016"/>
            <a:ext cx="5834345" cy="4026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249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472"/>
    </mc:Choice>
    <mc:Fallback xmlns="">
      <p:transition spd="slow" advTm="23472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B82115D-8640-4AB0-A5F9-76DFC0A38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864" y="255181"/>
            <a:ext cx="9404723" cy="1400530"/>
          </a:xfrm>
        </p:spPr>
        <p:txBody>
          <a:bodyPr/>
          <a:lstStyle/>
          <a:p>
            <a:r>
              <a:rPr lang="cs-CZ" dirty="0"/>
              <a:t>Něco málo z historie – výstavba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A698B79-5888-4859-A780-8507E6944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908" y="2839727"/>
            <a:ext cx="3968418" cy="2200105"/>
          </a:xfrm>
        </p:spPr>
        <p:txBody>
          <a:bodyPr/>
          <a:lstStyle/>
          <a:p>
            <a:r>
              <a:rPr lang="cs-CZ" dirty="0"/>
              <a:t>Původní stavba byla zahájena v říjnu roku 1977, kdy bylo započato s úpravami terénů pro výstavbu víceúčelové haly v Dolní Poustevně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B45C6130-372A-4C6E-86CB-71D32084E2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6278" y="2414425"/>
            <a:ext cx="6544365" cy="4188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721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767"/>
    </mc:Choice>
    <mc:Fallback xmlns="">
      <p:transition spd="slow" advTm="2376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808AA36-75A4-4993-8C27-546BBAF29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 - výstavba</a:t>
            </a:r>
            <a:br>
              <a:rPr lang="cs-CZ" dirty="0"/>
            </a:br>
            <a:r>
              <a:rPr lang="cs-CZ" dirty="0"/>
              <a:t>Úprava terénu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EE84511F-11D8-446C-94FD-6F57556668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6108" y="2247726"/>
            <a:ext cx="8410161" cy="4518521"/>
          </a:xfrm>
        </p:spPr>
      </p:pic>
    </p:spTree>
    <p:extLst>
      <p:ext uri="{BB962C8B-B14F-4D97-AF65-F5344CB8AC3E}">
        <p14:creationId xmlns:p14="http://schemas.microsoft.com/office/powerpoint/2010/main" val="4040869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60"/>
    </mc:Choice>
    <mc:Fallback xmlns="">
      <p:transition spd="slow" advTm="2316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2751787-33E3-4CE0-BD58-8F0A7DA62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 - výstavba</a:t>
            </a:r>
            <a:br>
              <a:rPr lang="cs-CZ" dirty="0"/>
            </a:br>
            <a:endParaRPr lang="cs-CZ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3B0B1A4B-DC1E-4925-BFC3-9ED45A59B7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7978" y="1652881"/>
            <a:ext cx="5839813" cy="4062120"/>
          </a:xfr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41458886-EA98-40BD-A1F5-FFF97AD3FE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60" y="1652881"/>
            <a:ext cx="5869164" cy="4062120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794650E8-218F-401E-B4E6-A68F14CB016B}"/>
              </a:ext>
            </a:extLst>
          </p:cNvPr>
          <p:cNvSpPr txBox="1"/>
          <p:nvPr/>
        </p:nvSpPr>
        <p:spPr>
          <a:xfrm>
            <a:off x="5516217" y="6211957"/>
            <a:ext cx="326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Rok 1978</a:t>
            </a:r>
          </a:p>
        </p:txBody>
      </p:sp>
    </p:spTree>
    <p:extLst>
      <p:ext uri="{BB962C8B-B14F-4D97-AF65-F5344CB8AC3E}">
        <p14:creationId xmlns:p14="http://schemas.microsoft.com/office/powerpoint/2010/main" val="3321060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710"/>
    </mc:Choice>
    <mc:Fallback xmlns="">
      <p:transition spd="slow" advTm="2371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C973FDC-1340-4265-A8F3-88D246612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 - výstavba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6B836686-8B0C-4C2A-BF9D-03508ACBE7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94" y="1923562"/>
            <a:ext cx="5559876" cy="3592655"/>
          </a:xfr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A8A3B5D0-C0AE-4982-A669-6029979150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3931" y="1931505"/>
            <a:ext cx="5559875" cy="3584712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1E9B7729-4825-4CB6-B282-27DE96D37FC3}"/>
              </a:ext>
            </a:extLst>
          </p:cNvPr>
          <p:cNvSpPr txBox="1"/>
          <p:nvPr/>
        </p:nvSpPr>
        <p:spPr>
          <a:xfrm>
            <a:off x="5506279" y="6112566"/>
            <a:ext cx="2305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Rok 1978</a:t>
            </a:r>
          </a:p>
        </p:txBody>
      </p:sp>
    </p:spTree>
    <p:extLst>
      <p:ext uri="{BB962C8B-B14F-4D97-AF65-F5344CB8AC3E}">
        <p14:creationId xmlns:p14="http://schemas.microsoft.com/office/powerpoint/2010/main" val="3115800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207"/>
    </mc:Choice>
    <mc:Fallback xmlns="">
      <p:transition spd="slow" advTm="21207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390A7FB-5353-48DA-B396-D3E7982A2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 - výstavba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FA046002-DA66-45B3-888B-B277F2A29A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06" y="1721241"/>
            <a:ext cx="5808323" cy="4171741"/>
          </a:xfr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4392B92A-8838-45BE-B0C2-C9141520EA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673" y="1721241"/>
            <a:ext cx="5824469" cy="417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43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784"/>
    </mc:Choice>
    <mc:Fallback xmlns="">
      <p:transition spd="slow" advTm="20784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EE1C4D9-34D6-451B-BA90-EE7D0ABE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6EB70D3B-9825-4628-9B64-C93C399B4D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7719" y="1602487"/>
            <a:ext cx="7332781" cy="4979356"/>
          </a:xfr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BB6FA0F8-0F42-4EC4-B193-50429F18DBDB}"/>
              </a:ext>
            </a:extLst>
          </p:cNvPr>
          <p:cNvSpPr txBox="1"/>
          <p:nvPr/>
        </p:nvSpPr>
        <p:spPr>
          <a:xfrm>
            <a:off x="571500" y="2439334"/>
            <a:ext cx="335191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cs-CZ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konec roku 1981 – probíhají dokončovací práce (podlaha, nátěry a výmalba)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685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43"/>
    </mc:Choice>
    <mc:Fallback xmlns="">
      <p:transition spd="slow" advTm="16543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483AC70-6C16-4C2E-B7B6-7C4562995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24654450-B319-4045-960B-2C2848CA74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056" y="2734010"/>
            <a:ext cx="5069349" cy="3482154"/>
          </a:xfr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BE9B8866-7BC3-4C87-B3AE-B5E0F5E29A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4597" y="2734010"/>
            <a:ext cx="5069348" cy="3482154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434BE38F-1864-4A7A-A951-A669A43A0043}"/>
              </a:ext>
            </a:extLst>
          </p:cNvPr>
          <p:cNvSpPr txBox="1"/>
          <p:nvPr/>
        </p:nvSpPr>
        <p:spPr>
          <a:xfrm>
            <a:off x="986170" y="1853248"/>
            <a:ext cx="74348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 dirty="0"/>
              <a:t>4. 9. 1982 – Slavnostní otevření sportovní haly </a:t>
            </a:r>
          </a:p>
        </p:txBody>
      </p:sp>
    </p:spTree>
    <p:extLst>
      <p:ext uri="{BB962C8B-B14F-4D97-AF65-F5344CB8AC3E}">
        <p14:creationId xmlns:p14="http://schemas.microsoft.com/office/powerpoint/2010/main" val="1048334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24"/>
    </mc:Choice>
    <mc:Fallback xmlns="">
      <p:transition spd="slow" advTm="20624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7E20873-7916-411A-A08C-F2D474E9B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</a:t>
            </a:r>
            <a:br>
              <a:rPr lang="cs-CZ" dirty="0"/>
            </a:br>
            <a:r>
              <a:rPr lang="cs-CZ" dirty="0"/>
              <a:t>Slavnostní otevření Sportovní haly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88DF99A1-4519-4EAF-93B3-FED4321E1D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28" y="2215468"/>
            <a:ext cx="5899594" cy="4095880"/>
          </a:xfr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0F33A527-B982-4BF5-A6F8-1AA7F92F88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779" y="2215467"/>
            <a:ext cx="5897867" cy="4095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826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224"/>
    </mc:Choice>
    <mc:Fallback xmlns="">
      <p:transition spd="slow" advTm="21224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3E6DBDF-BCBC-4EBF-A8B1-767FD95C8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61E2D3DB-DD76-465D-81F3-0B7FC15269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879" y="1430910"/>
            <a:ext cx="7576092" cy="4974372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EC0C5B8B-27F2-406E-93E6-77AA8A3675C4}"/>
              </a:ext>
            </a:extLst>
          </p:cNvPr>
          <p:cNvSpPr txBox="1"/>
          <p:nvPr/>
        </p:nvSpPr>
        <p:spPr>
          <a:xfrm>
            <a:off x="552893" y="2882769"/>
            <a:ext cx="35619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Sportoviště po dokončení v roce 1982</a:t>
            </a:r>
          </a:p>
        </p:txBody>
      </p:sp>
    </p:spTree>
    <p:extLst>
      <p:ext uri="{BB962C8B-B14F-4D97-AF65-F5344CB8AC3E}">
        <p14:creationId xmlns:p14="http://schemas.microsoft.com/office/powerpoint/2010/main" val="2948262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82"/>
    </mc:Choice>
    <mc:Fallback xmlns="">
      <p:transition spd="slow" advTm="16382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C1BCF6A-F4CB-4BF5-9035-63CC5C50E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09F8A008-4C39-4F48-BCEF-CB73FAE7F6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8222" y="1581593"/>
            <a:ext cx="7945304" cy="4984289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F63BCFC2-E264-47F9-8EB7-C2C49C1C76DC}"/>
              </a:ext>
            </a:extLst>
          </p:cNvPr>
          <p:cNvSpPr txBox="1"/>
          <p:nvPr/>
        </p:nvSpPr>
        <p:spPr>
          <a:xfrm>
            <a:off x="646111" y="2987748"/>
            <a:ext cx="31178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Vstup do klubovny po dokončení v roce 1982</a:t>
            </a:r>
          </a:p>
        </p:txBody>
      </p:sp>
    </p:spTree>
    <p:extLst>
      <p:ext uri="{BB962C8B-B14F-4D97-AF65-F5344CB8AC3E}">
        <p14:creationId xmlns:p14="http://schemas.microsoft.com/office/powerpoint/2010/main" val="2295242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95"/>
    </mc:Choice>
    <mc:Fallback xmlns="">
      <p:transition spd="slow" advTm="13995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91E898D-D8C5-4B80-93F3-323951C3E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3E5B7F0C-924A-42C3-95C0-99849B527F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7" t="11995"/>
          <a:stretch/>
        </p:blipFill>
        <p:spPr>
          <a:xfrm>
            <a:off x="4651512" y="1779105"/>
            <a:ext cx="6594189" cy="4879692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F559C2D3-DB64-45EB-812A-9310966893B5}"/>
              </a:ext>
            </a:extLst>
          </p:cNvPr>
          <p:cNvSpPr txBox="1"/>
          <p:nvPr/>
        </p:nvSpPr>
        <p:spPr>
          <a:xfrm>
            <a:off x="946298" y="2764465"/>
            <a:ext cx="22647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Klubovna po dokončení v  roce 1982</a:t>
            </a:r>
          </a:p>
        </p:txBody>
      </p:sp>
    </p:spTree>
    <p:extLst>
      <p:ext uri="{BB962C8B-B14F-4D97-AF65-F5344CB8AC3E}">
        <p14:creationId xmlns:p14="http://schemas.microsoft.com/office/powerpoint/2010/main" val="1270225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32"/>
    </mc:Choice>
    <mc:Fallback xmlns="">
      <p:transition spd="slow" advTm="13532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35EADFA-53E5-42AA-846E-BBBE14A28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Něco málo z historie</a:t>
            </a:r>
            <a:br>
              <a:rPr lang="cs-CZ" dirty="0"/>
            </a:br>
            <a:r>
              <a:rPr lang="cs-CZ" dirty="0"/>
              <a:t>- pozvánky na slavnostní otevření</a:t>
            </a:r>
            <a:br>
              <a:rPr lang="cs-CZ" dirty="0"/>
            </a:br>
            <a:endParaRPr lang="cs-CZ" dirty="0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B21B3376-B052-4273-8F2F-9D0ED568CA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912" y="2203312"/>
            <a:ext cx="5233894" cy="3576693"/>
          </a:xfr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A5F93740-A85F-4FA9-B0D7-55AFF80FC9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3130" y="3688305"/>
            <a:ext cx="6036958" cy="2845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78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191"/>
    </mc:Choice>
    <mc:Fallback xmlns="">
      <p:transition spd="slow" advTm="39191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F8AB35D-13D1-4017-B65F-92A7F1420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076" y="462658"/>
            <a:ext cx="9404723" cy="1400530"/>
          </a:xfrm>
        </p:spPr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Nástavba pro ubytovací zařízení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29A734BD-3B60-45F5-9353-2F71FAC894ED}"/>
              </a:ext>
            </a:extLst>
          </p:cNvPr>
          <p:cNvSpPr txBox="1"/>
          <p:nvPr/>
        </p:nvSpPr>
        <p:spPr>
          <a:xfrm>
            <a:off x="4659796" y="2045929"/>
            <a:ext cx="32119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Předání staveniště: </a:t>
            </a:r>
          </a:p>
          <a:p>
            <a:r>
              <a:rPr lang="cs-CZ" dirty="0"/>
              <a:t>   13. 8. 2020</a:t>
            </a:r>
          </a:p>
          <a:p>
            <a:pPr marL="285750" indent="-285750">
              <a:buFontTx/>
              <a:buChar char="-"/>
            </a:pPr>
            <a:r>
              <a:rPr lang="cs-CZ" dirty="0"/>
              <a:t>Dokončení všech prací:</a:t>
            </a:r>
          </a:p>
          <a:p>
            <a:r>
              <a:rPr lang="cs-CZ" dirty="0"/>
              <a:t>   30. 4. 2021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0D544007-DF36-4B3A-BF03-1C35B29A8C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6999" y="3429000"/>
            <a:ext cx="5398376" cy="3329608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4FEA125A-74C2-4452-A606-178E78CDC3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807" y="3429001"/>
            <a:ext cx="5398376" cy="3329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812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28"/>
    </mc:Choice>
    <mc:Fallback xmlns="">
      <p:transition spd="slow" advTm="25128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3E6E450-6354-4911-BC50-6449AE28A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Nástavba pro ubytovací zařízení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A7351640-ACF7-4169-A07B-0CC8457E83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268" y="2070066"/>
            <a:ext cx="5382041" cy="3588027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4FF778B1-09A9-4BD7-A80A-FBF798A439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3189" y="3429000"/>
            <a:ext cx="4987691" cy="3325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54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13"/>
    </mc:Choice>
    <mc:Fallback xmlns="">
      <p:transition spd="slow" advTm="22213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2CD8A50-2218-4004-A7EE-3C18EC6163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Nástavba pro ubytovací zařízení</a:t>
            </a:r>
          </a:p>
        </p:txBody>
      </p:sp>
      <p:pic>
        <p:nvPicPr>
          <p:cNvPr id="8" name="Obrázek 7">
            <a:extLst>
              <a:ext uri="{FF2B5EF4-FFF2-40B4-BE49-F238E27FC236}">
                <a16:creationId xmlns:a16="http://schemas.microsoft.com/office/drawing/2014/main" id="{AD944B63-B130-49A5-BE1F-150A6959FD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9564" y="2395331"/>
            <a:ext cx="5396948" cy="3597965"/>
          </a:xfrm>
          <a:prstGeom prst="rect">
            <a:avLst/>
          </a:prstGeom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0A586E7C-C904-4648-8AD6-8775166190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123044" y="2765137"/>
            <a:ext cx="4691270" cy="3127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746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659"/>
    </mc:Choice>
    <mc:Fallback xmlns="">
      <p:transition spd="slow" advTm="23659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B85A997-AD05-4540-9628-C4625933F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 </a:t>
            </a:r>
            <a:br>
              <a:rPr lang="cs-CZ" dirty="0"/>
            </a:br>
            <a:r>
              <a:rPr lang="cs-CZ" dirty="0"/>
              <a:t>Nástavba pro ubytovací zařízení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7A388C9A-3CAF-4688-86C8-B6EFF33FFE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2" r="5479" b="23559"/>
          <a:stretch/>
        </p:blipFill>
        <p:spPr>
          <a:xfrm>
            <a:off x="1918252" y="2518818"/>
            <a:ext cx="8212095" cy="3464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097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760"/>
    </mc:Choice>
    <mc:Fallback xmlns="">
      <p:transition spd="slow" advTm="1876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1E0F032-90CA-45E8-8FE3-0AD22AF2B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Vstup do objektu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7089CA52-8C53-492A-A974-E3C3CE4CD6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239" y="2067339"/>
            <a:ext cx="5143500" cy="3429000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15BFA68E-4B21-4CEA-B104-4D07142E56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4842" y="2951921"/>
            <a:ext cx="5501309" cy="3667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054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719"/>
    </mc:Choice>
    <mc:Fallback xmlns="">
      <p:transition spd="slow" advTm="20719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A8E3E47-9E53-491C-8A82-E49A4DC1D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Vstup do objektu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1712A015-A916-4E82-8D36-C2706D5DB5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762" y="2210108"/>
            <a:ext cx="5345366" cy="3563577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3E5C19AF-BAEE-4CB1-AA2E-7F6F2C892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031" y="2987259"/>
            <a:ext cx="5627207" cy="3751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968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391"/>
    </mc:Choice>
    <mc:Fallback xmlns="">
      <p:transition spd="slow" advTm="23391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A0ACD52-79A9-48AE-A951-90A9D7226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Vstup do objektu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D387E7C7-1BCD-4AF4-8FC6-241B26A008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235" y="2564296"/>
            <a:ext cx="5226764" cy="3484509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647336AC-9D0D-4E69-9667-EFB04B0694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003" y="2564296"/>
            <a:ext cx="5348909" cy="3484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154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54"/>
    </mc:Choice>
    <mc:Fallback xmlns="">
      <p:transition spd="slow" advTm="16654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33B3E16-A47E-4066-86A0-C91061872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Vstup do objektu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1D2C0833-9F14-46AB-AE9A-59A8407702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75" y="2387600"/>
            <a:ext cx="5542724" cy="3695149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F3D0201F-4C36-4308-8934-8ED234E09A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9083" y="2387599"/>
            <a:ext cx="5542724" cy="3695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443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73"/>
    </mc:Choice>
    <mc:Fallback xmlns="">
      <p:transition spd="slow" advTm="21973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306AB2E-6DD6-4AD5-9AB0-55C5B9176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Šatny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FDB22960-C22D-4945-849B-7FE1722FB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671967" y="2661260"/>
            <a:ext cx="4848067" cy="3232044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E83BBB5C-DBD1-46AE-B274-D7B60B3276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2096" y="2673626"/>
            <a:ext cx="4275369" cy="2850246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FBEC7F35-503B-453B-8809-5874754F22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35" y="2673626"/>
            <a:ext cx="4255604" cy="2837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260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57"/>
    </mc:Choice>
    <mc:Fallback xmlns="">
      <p:transition spd="slow" advTm="30357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FE7004C-49D7-4725-9170-C81A4713D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Šatny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A5AEB6BD-F7D3-46BF-B69E-AB634046D2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539958" y="2746515"/>
            <a:ext cx="4731026" cy="3154017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603189F4-BC4E-4337-A1EE-4D18B1E732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964556" y="2549386"/>
            <a:ext cx="4731028" cy="3548271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274C300C-F42C-4AE8-875F-140E1EE978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3516" y="2566504"/>
            <a:ext cx="4931465" cy="3287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99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53"/>
    </mc:Choice>
    <mc:Fallback xmlns="">
      <p:transition spd="slow" advTm="26153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A56D443-844C-45A7-9A9C-3EE8A6560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0937735" cy="1400530"/>
          </a:xfrm>
        </p:spPr>
        <p:txBody>
          <a:bodyPr/>
          <a:lstStyle/>
          <a:p>
            <a:r>
              <a:rPr lang="cs-CZ" dirty="0"/>
              <a:t>Rekonstrukce Sportovní haly - šatny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03B16EA7-9FB0-41EC-B95B-4892C7D0E644}"/>
              </a:ext>
            </a:extLst>
          </p:cNvPr>
          <p:cNvSpPr txBox="1"/>
          <p:nvPr/>
        </p:nvSpPr>
        <p:spPr>
          <a:xfrm>
            <a:off x="3944656" y="2973428"/>
            <a:ext cx="39358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Šatny v místní Sportovní hale dostaly reprezentativnější charakter a budou i nadále sloužit původním účelům</a:t>
            </a:r>
          </a:p>
          <a:p>
            <a:pPr marL="285750" indent="-285750">
              <a:buFontTx/>
              <a:buChar char="-"/>
            </a:pPr>
            <a:r>
              <a:rPr lang="cs-CZ" dirty="0"/>
              <a:t>Celkem byly rekonstruovány 4 šatny včetně sociálního zařízení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AD12FA67-851E-407F-9CEB-B7BFA9063F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506238" y="2331078"/>
            <a:ext cx="5303055" cy="3463615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F516B947-8AC7-4D3E-97FD-E362A45C83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579335" y="2331080"/>
            <a:ext cx="5303052" cy="3463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77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83"/>
    </mc:Choice>
    <mc:Fallback xmlns="">
      <p:transition spd="slow" advTm="19183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E4EEBC7-3B15-4D07-BCA3-1D89FA89D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Sociální zařízení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BE9CB808-1383-49EB-A766-F5806BA08F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808455" y="2570574"/>
            <a:ext cx="4484756" cy="3363567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BE510539-5EAB-4512-9E59-B6F9E145E1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5" y="2468606"/>
            <a:ext cx="4484756" cy="3567500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7C3EF282-8F88-4372-9456-083888564E65}"/>
              </a:ext>
            </a:extLst>
          </p:cNvPr>
          <p:cNvSpPr txBox="1"/>
          <p:nvPr/>
        </p:nvSpPr>
        <p:spPr>
          <a:xfrm>
            <a:off x="4820478" y="2961860"/>
            <a:ext cx="28823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Sociální zařízení bylo v naprosto nevyhovujícím stavu, který neodpovídal současným potřebám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573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24"/>
    </mc:Choice>
    <mc:Fallback xmlns="">
      <p:transition spd="slow" advTm="18424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51348C4-B93F-475C-A38D-724D73A59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Sociální zařízení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56ED76CE-CBCD-4BD1-875A-D4F3ECA22D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053003" y="2773022"/>
            <a:ext cx="4358712" cy="2905808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AA98FB8E-7F28-46C4-A0DF-73961938EF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30598" y="2591409"/>
            <a:ext cx="4358712" cy="3269034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89623C81-D3C0-4716-9BEF-8C14E3A23B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19739" y="3037712"/>
            <a:ext cx="3848652" cy="2886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872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91"/>
    </mc:Choice>
    <mc:Fallback xmlns="">
      <p:transition spd="slow" advTm="20291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36C4DB5-CD11-4976-9516-5BD07F3DF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Sociální zařízení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5042E1D5-AAD2-4569-AB62-3CB06A5A7D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563178" y="2490795"/>
            <a:ext cx="5065643" cy="3799232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2CA81E52-ED9E-45F4-874F-121DC6C152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096249" y="2715044"/>
            <a:ext cx="4755876" cy="3170584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142153D8-0FE5-46E9-BBC8-EAEAAA8357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660122" y="2715045"/>
            <a:ext cx="4755874" cy="3170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89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00"/>
    </mc:Choice>
    <mc:Fallback xmlns="">
      <p:transition spd="slow" advTm="1910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C3BA85C-1437-42F8-B882-79188C298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Výstavba ubytovacích prostor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79AE75DB-CEE3-48B7-A94A-AD8384DCBF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75064" y="2566088"/>
            <a:ext cx="4802809" cy="3602107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46876231-CF89-4614-B79F-DD362618F7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64256" y="2566089"/>
            <a:ext cx="4802809" cy="3602107"/>
          </a:xfrm>
          <a:prstGeom prst="rect">
            <a:avLst/>
          </a:prstGeom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E64808DE-4953-4E4E-9FE6-7A2D9A92E86B}"/>
              </a:ext>
            </a:extLst>
          </p:cNvPr>
          <p:cNvSpPr txBox="1"/>
          <p:nvPr/>
        </p:nvSpPr>
        <p:spPr>
          <a:xfrm>
            <a:off x="4251462" y="3074479"/>
            <a:ext cx="382905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V rámci rekonstrukce vznikly zcela nové ubytovací kapacity</a:t>
            </a:r>
          </a:p>
          <a:p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Celkem bylo vybudováno 8 nových pokojů, které přispějí k rozvoji turistické a sportovní infrastruktury v regionu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302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35"/>
    </mc:Choice>
    <mc:Fallback xmlns="">
      <p:transition spd="slow" advTm="20935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352B795-BA3D-47AC-81EF-554520604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Výstavba ubytovacích prostor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0D301633-4E99-492C-9F0B-1F268AB6E5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29920" y="2672306"/>
            <a:ext cx="4613266" cy="3459949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43CBE82B-BE32-46E2-B283-14C6D92E35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808654" y="2672306"/>
            <a:ext cx="4613265" cy="3459949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E3AB6EA1-8377-4642-8E0D-ACB1B149F8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796332" y="2876133"/>
            <a:ext cx="4599336" cy="306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66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40"/>
    </mc:Choice>
    <mc:Fallback xmlns="">
      <p:transition spd="slow" advTm="2114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91E34A2-2949-42E6-A54F-992829864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 </a:t>
            </a:r>
            <a:br>
              <a:rPr lang="cs-CZ" dirty="0"/>
            </a:br>
            <a:r>
              <a:rPr lang="cs-CZ" dirty="0"/>
              <a:t>Výstavba ubytovacích prostor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C7E33374-00DF-4E49-950B-D189AF2F1B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695700" y="2794549"/>
            <a:ext cx="4721087" cy="3147391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A6C905D3-1443-4A7B-8AE5-431E0B54EB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210" y="2773351"/>
            <a:ext cx="4248476" cy="2922103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A411B48C-A7E3-4579-ADF4-8C6155C9CB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4801" y="2773352"/>
            <a:ext cx="4383155" cy="2922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710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78"/>
    </mc:Choice>
    <mc:Fallback xmlns="">
      <p:transition spd="slow" advTm="20478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EF1A17E-1B54-4EB4-A9FE-16E1A48A4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Výstavba ubytovacích prostor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6C1FBB5D-B0F1-420B-B2F7-8518E8E5124C}"/>
              </a:ext>
            </a:extLst>
          </p:cNvPr>
          <p:cNvSpPr txBox="1"/>
          <p:nvPr/>
        </p:nvSpPr>
        <p:spPr>
          <a:xfrm>
            <a:off x="1242391" y="5794513"/>
            <a:ext cx="101279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Ubytování bude možno si nově zarezervovat v novém interním systému přímo na internetových stránkách Města – </a:t>
            </a:r>
            <a:r>
              <a:rPr lang="cs-CZ" dirty="0">
                <a:hlinkClick r:id="rId2"/>
              </a:rPr>
              <a:t>www.dolnipoustevna.cz</a:t>
            </a:r>
            <a:r>
              <a:rPr lang="cs-CZ" dirty="0"/>
              <a:t> </a:t>
            </a:r>
          </a:p>
        </p:txBody>
      </p:sp>
      <p:pic>
        <p:nvPicPr>
          <p:cNvPr id="6" name="Obrázek 5">
            <a:extLst>
              <a:ext uri="{FF2B5EF4-FFF2-40B4-BE49-F238E27FC236}">
                <a16:creationId xmlns:a16="http://schemas.microsoft.com/office/drawing/2014/main" id="{14478151-3685-4D11-9670-F2963BDA2F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538" y="1941519"/>
            <a:ext cx="5647083" cy="3764722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0D795B94-697D-422E-9C56-FBA69288D4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6378" y="1941519"/>
            <a:ext cx="5647084" cy="3764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418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31"/>
    </mc:Choice>
    <mc:Fallback xmlns="">
      <p:transition spd="slow" advTm="28431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2FE8536-CC77-4CCA-818F-CB41F929E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Úprava sportoviště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DFEA35A0-AF43-4DA0-AF78-3441DB2A56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85" y="1999270"/>
            <a:ext cx="4663109" cy="3108739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8621B779-AEE4-4501-A881-F011F544B5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4243" y="3432214"/>
            <a:ext cx="4747594" cy="3165063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F7FC9848-B8B5-4CBF-AF37-52011DC1633F}"/>
              </a:ext>
            </a:extLst>
          </p:cNvPr>
          <p:cNvSpPr txBox="1"/>
          <p:nvPr/>
        </p:nvSpPr>
        <p:spPr>
          <a:xfrm>
            <a:off x="6301409" y="1999270"/>
            <a:ext cx="47475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- Sportoviště nebylo vyhovující z více pohledů a to jak z bezpečnostního tak i z estetického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5DAAAECA-7D5F-412D-ACF5-28188920A223}"/>
              </a:ext>
            </a:extLst>
          </p:cNvPr>
          <p:cNvSpPr txBox="1"/>
          <p:nvPr/>
        </p:nvSpPr>
        <p:spPr>
          <a:xfrm>
            <a:off x="487017" y="5396948"/>
            <a:ext cx="47475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Především stropní konstrukce včetně osvětlení byla zcela nevyhovující</a:t>
            </a:r>
          </a:p>
          <a:p>
            <a:pPr marL="285750" indent="-285750">
              <a:buFontTx/>
              <a:buChar char="-"/>
            </a:pPr>
            <a:r>
              <a:rPr lang="cs-CZ" dirty="0"/>
              <a:t>obvodové zdivo z důvodu častého zatékání bylo také ve špatném stavu</a:t>
            </a:r>
          </a:p>
        </p:txBody>
      </p:sp>
    </p:spTree>
    <p:extLst>
      <p:ext uri="{BB962C8B-B14F-4D97-AF65-F5344CB8AC3E}">
        <p14:creationId xmlns:p14="http://schemas.microsoft.com/office/powerpoint/2010/main" val="4229858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05"/>
    </mc:Choice>
    <mc:Fallback xmlns="">
      <p:transition spd="slow" advTm="24105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88A21E3-1627-44CA-A095-85AAE2F0F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Úprava sportoviště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2B5E71F9-2EBB-43E0-8EFB-03A18164EC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244" y="2239831"/>
            <a:ext cx="5050737" cy="3367158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6C78904B-DAC8-4007-A11C-6516C5FB28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8291" y="3117639"/>
            <a:ext cx="4931465" cy="3287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729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39"/>
    </mc:Choice>
    <mc:Fallback xmlns="">
      <p:transition spd="slow" advTm="18239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455B0D9-AFA8-45A9-9D7F-4C9984890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Úprava sportoviště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AEE89CF5-2A78-4D30-96F1-433ADBEDBA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49" y="2738783"/>
            <a:ext cx="4315239" cy="2876826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A40B5821-190C-4086-90D1-18B65C0476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854727" y="3018184"/>
            <a:ext cx="4482548" cy="2988365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65BDE98A-6D0F-4FC5-AC70-CFC7D2831D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5346" y="2745961"/>
            <a:ext cx="4293705" cy="2862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398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471"/>
    </mc:Choice>
    <mc:Fallback xmlns="">
      <p:transition spd="slow" advTm="21471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0A467E5-0E23-493E-8F22-52BA1B41A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Úprava sportoviště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A3B5E1F6-71A0-476F-A5AA-531666E9A6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0082" y="2100698"/>
            <a:ext cx="5655217" cy="3866355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FEC1E6BA-3F6E-443B-B02A-6D6CDACCAC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077957" y="2100698"/>
            <a:ext cx="3909615" cy="2173262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EE929A72-5DE7-40FC-BAF0-FEC7D2E7725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14" t="11158" r="24718" b="32465"/>
          <a:stretch/>
        </p:blipFill>
        <p:spPr>
          <a:xfrm>
            <a:off x="1077956" y="4521410"/>
            <a:ext cx="3909616" cy="2173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850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35"/>
    </mc:Choice>
    <mc:Fallback xmlns="">
      <p:transition spd="slow" advTm="24635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7D5AB24-B99E-491B-8E72-DFDFDE2DC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Rekonstrukce Sportovní haly</a:t>
            </a:r>
            <a:br>
              <a:rPr lang="cs-CZ" dirty="0"/>
            </a:br>
            <a:r>
              <a:rPr lang="cs-CZ" dirty="0"/>
              <a:t>Úprava sportoviště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4A8114FF-8EEF-4836-AB26-6BE32B23A8E3}"/>
              </a:ext>
            </a:extLst>
          </p:cNvPr>
          <p:cNvSpPr txBox="1"/>
          <p:nvPr/>
        </p:nvSpPr>
        <p:spPr>
          <a:xfrm>
            <a:off x="1003852" y="5824331"/>
            <a:ext cx="10475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Sportovní hala nabídne možnost rekreace a sportovní činnosti jak spolkům a klubům, tak i jednotlivcům. Rezervace sportoviště bude opět možná na internetových stránkách města: www.dolnipoustevna.cz</a:t>
            </a:r>
          </a:p>
        </p:txBody>
      </p:sp>
      <p:pic>
        <p:nvPicPr>
          <p:cNvPr id="6" name="Obrázek 5">
            <a:extLst>
              <a:ext uri="{FF2B5EF4-FFF2-40B4-BE49-F238E27FC236}">
                <a16:creationId xmlns:a16="http://schemas.microsoft.com/office/drawing/2014/main" id="{C656CFFF-818C-4ECE-90C6-C23F275EDD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618" y="1953717"/>
            <a:ext cx="7010763" cy="3770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0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04"/>
    </mc:Choice>
    <mc:Fallback xmlns="">
      <p:transition spd="slow" advTm="24604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1F58B25-59FE-4DAA-BC96-92403544E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Shrnutí a poděkování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3CE72BA0-E9FA-4AD8-89F8-C3C3DA2AA73F}"/>
              </a:ext>
            </a:extLst>
          </p:cNvPr>
          <p:cNvSpPr txBox="1"/>
          <p:nvPr/>
        </p:nvSpPr>
        <p:spPr>
          <a:xfrm>
            <a:off x="496957" y="1431236"/>
            <a:ext cx="10866022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V červnu 2020 jsme se dozvěděli o úspěchu naší žádosti na rekonstrukci Sportovní haly a do 7.12.2020 muselo být profinancováno 16 mil Kč (neměli jsme zadané výběrové řízení a žádné rozpracované dokumenty).</a:t>
            </a:r>
          </a:p>
          <a:p>
            <a:endParaRPr lang="cs-CZ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V zákonných lhůtách jsme rychle zprostředkovali VŘ a 13. 8. 2020 jsme začali stavět.</a:t>
            </a:r>
          </a:p>
          <a:p>
            <a:endParaRPr lang="cs-CZ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Původní hala se stavěla 5 let a její rekonstrukce v roce 2020-2021 trvala 8 měsíců. </a:t>
            </a:r>
          </a:p>
          <a:p>
            <a:br>
              <a:rPr lang="cs-CZ" sz="1600" dirty="0"/>
            </a:br>
            <a:br>
              <a:rPr lang="cs-CZ" sz="1600" dirty="0"/>
            </a:br>
            <a:r>
              <a:rPr lang="cs-CZ" sz="1600" b="1" dirty="0"/>
              <a:t>Důležité osoby na stavbě: </a:t>
            </a:r>
            <a:br>
              <a:rPr lang="cs-CZ" sz="1600" dirty="0"/>
            </a:br>
            <a:br>
              <a:rPr lang="cs-CZ" sz="1600" dirty="0"/>
            </a:br>
            <a:r>
              <a:rPr lang="cs-CZ" sz="1600" dirty="0"/>
              <a:t>Projektant a technický dozor stavby: Jiří </a:t>
            </a:r>
            <a:r>
              <a:rPr lang="cs-CZ" sz="1600" dirty="0" err="1"/>
              <a:t>Cobl</a:t>
            </a:r>
            <a:r>
              <a:rPr lang="cs-CZ" sz="1600" dirty="0"/>
              <a:t>, </a:t>
            </a:r>
            <a:r>
              <a:rPr lang="cs-CZ" sz="1600" dirty="0" err="1"/>
              <a:t>Proprojekt</a:t>
            </a:r>
            <a:r>
              <a:rPr lang="cs-CZ" sz="1600" dirty="0"/>
              <a:t> </a:t>
            </a:r>
            <a:br>
              <a:rPr lang="cs-CZ" sz="1600" dirty="0"/>
            </a:br>
            <a:br>
              <a:rPr lang="cs-CZ" sz="1600" dirty="0"/>
            </a:br>
            <a:r>
              <a:rPr lang="cs-CZ" sz="1600" dirty="0"/>
              <a:t>Generální dodavatel:  DSP Děčín, Aleš Adam, jednatel </a:t>
            </a:r>
            <a:br>
              <a:rPr lang="cs-CZ" sz="1600" dirty="0"/>
            </a:br>
            <a:br>
              <a:rPr lang="cs-CZ" sz="1600" dirty="0"/>
            </a:br>
            <a:r>
              <a:rPr lang="cs-CZ" sz="1600" dirty="0"/>
              <a:t>Stavbyvedoucí: Lukáš Pivoňka </a:t>
            </a:r>
            <a:br>
              <a:rPr lang="cs-CZ" sz="1600" dirty="0"/>
            </a:br>
            <a:br>
              <a:rPr lang="cs-CZ" sz="1600" dirty="0"/>
            </a:br>
            <a:r>
              <a:rPr lang="cs-CZ" sz="1600" dirty="0"/>
              <a:t>Dozor: vedení města + správa majetku + projektový manažer </a:t>
            </a:r>
            <a:br>
              <a:rPr lang="cs-CZ" sz="1600" dirty="0"/>
            </a:br>
            <a:br>
              <a:rPr lang="cs-CZ" sz="1600" dirty="0"/>
            </a:br>
            <a:r>
              <a:rPr lang="cs-CZ" sz="1600" dirty="0"/>
              <a:t>V neposlední řadě patří poděkování finančnímu úseku města, který se zabýval papírovou válkou, zajištěním úvěru apod. </a:t>
            </a:r>
            <a:br>
              <a:rPr lang="cs-CZ" sz="1600" dirty="0"/>
            </a:br>
            <a:br>
              <a:rPr lang="cs-CZ" sz="1600" dirty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80023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554"/>
    </mc:Choice>
    <mc:Fallback xmlns="">
      <p:transition spd="slow" advTm="59554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579</TotalTime>
  <Words>654</Words>
  <Application>Microsoft Office PowerPoint</Application>
  <PresentationFormat>Širokoúhlá obrazovka</PresentationFormat>
  <Paragraphs>72</Paragraphs>
  <Slides>40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4" baseType="lpstr">
      <vt:lpstr>Arial</vt:lpstr>
      <vt:lpstr>Century Gothic</vt:lpstr>
      <vt:lpstr>Wingdings 3</vt:lpstr>
      <vt:lpstr>Ion</vt:lpstr>
      <vt:lpstr>SPORTOVNÍ HALA V DOLNÍ POUSTEVNĚ</vt:lpstr>
      <vt:lpstr>Vítáme Vás na Slavnostním otevření Sportovní haly v Dolní Poustevně</vt:lpstr>
      <vt:lpstr>Něco málo z historie</vt:lpstr>
      <vt:lpstr>Něco málo z historie Zasazení základního kamene</vt:lpstr>
      <vt:lpstr>Něco málo z historie – výstavba </vt:lpstr>
      <vt:lpstr>Něco málo z historie - výstavba Úprava terénu</vt:lpstr>
      <vt:lpstr>Něco málo z historie - výstavba </vt:lpstr>
      <vt:lpstr>Něco málo z historie - výstavba</vt:lpstr>
      <vt:lpstr>Něco málo z historie - výstavba</vt:lpstr>
      <vt:lpstr>Něco málo z historie</vt:lpstr>
      <vt:lpstr>Něco málo z historie</vt:lpstr>
      <vt:lpstr>Něco málo z historie Slavnostní otevření Sportovní haly</vt:lpstr>
      <vt:lpstr>Něco málo z historie</vt:lpstr>
      <vt:lpstr>Něco málo z historie</vt:lpstr>
      <vt:lpstr>Něco málo z historie</vt:lpstr>
      <vt:lpstr>Něco málo z historie - pozvánky na slavnostní otevření </vt:lpstr>
      <vt:lpstr>Rekonstrukce Sportovní haly Nástavba pro ubytovací zařízení</vt:lpstr>
      <vt:lpstr>Rekonstrukce Sportovní haly Nástavba pro ubytovací zařízení</vt:lpstr>
      <vt:lpstr>Rekonstrukce Sportovní haly Nástavba pro ubytovací zařízení</vt:lpstr>
      <vt:lpstr>Rekonstrukce Sportovní haly  Nástavba pro ubytovací zařízení</vt:lpstr>
      <vt:lpstr>Rekonstrukce Sportovní haly Vstup do objektu</vt:lpstr>
      <vt:lpstr>Rekonstrukce Sportovní haly Vstup do objektu</vt:lpstr>
      <vt:lpstr>Rekonstrukce Sportovní haly Vstup do objektu</vt:lpstr>
      <vt:lpstr>Rekonstrukce Sportovní haly Vstup do objektu</vt:lpstr>
      <vt:lpstr>Rekonstrukce Sportovní haly Šatny</vt:lpstr>
      <vt:lpstr>Rekonstrukce Sportovní haly Šatny</vt:lpstr>
      <vt:lpstr>Rekonstrukce Sportovní haly - šatny</vt:lpstr>
      <vt:lpstr>Rekonstrukce Sportovní haly Sociální zařízení</vt:lpstr>
      <vt:lpstr>Rekonstrukce Sportovní haly Sociální zařízení</vt:lpstr>
      <vt:lpstr>Rekonstrukce Sportovní haly Sociální zařízení</vt:lpstr>
      <vt:lpstr>Rekonstrukce Sportovní haly Výstavba ubytovacích prostor</vt:lpstr>
      <vt:lpstr>Rekonstrukce Sportovní haly Výstavba ubytovacích prostor</vt:lpstr>
      <vt:lpstr>Rekonstrukce Sportovní haly  Výstavba ubytovacích prostor</vt:lpstr>
      <vt:lpstr>Rekonstrukce Sportovní haly Výstavba ubytovacích prostor</vt:lpstr>
      <vt:lpstr>Rekonstrukce Sportovní haly Úprava sportoviště</vt:lpstr>
      <vt:lpstr>Rekonstrukce Sportovní haly Úprava sportoviště</vt:lpstr>
      <vt:lpstr>Rekonstrukce Sportovní haly Úprava sportoviště</vt:lpstr>
      <vt:lpstr>Rekonstrukce Sportovní haly Úprava sportoviště</vt:lpstr>
      <vt:lpstr>Rekonstrukce Sportovní haly Úprava sportoviště</vt:lpstr>
      <vt:lpstr>Shrnutí a poděkování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SPORTOVNÍ HALA V DOLNÍ POUSTEVNĚ</dc:title>
  <dc:creator>pc4</dc:creator>
  <cp:lastModifiedBy>pc4</cp:lastModifiedBy>
  <cp:revision>48</cp:revision>
  <dcterms:created xsi:type="dcterms:W3CDTF">2021-06-07T07:56:42Z</dcterms:created>
  <dcterms:modified xsi:type="dcterms:W3CDTF">2021-06-25T06:37:17Z</dcterms:modified>
</cp:coreProperties>
</file>